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Nunito"/>
      <p:regular r:id="rId24"/>
      <p:bold r:id="rId25"/>
      <p:italic r:id="rId26"/>
      <p:boldItalic r:id="rId27"/>
    </p:embeddedFont>
    <p:embeddedFont>
      <p:font typeface="Maven Pro"/>
      <p:regular r:id="rId28"/>
      <p:bold r:id="rId29"/>
    </p:embeddedFont>
    <p:embeddedFont>
      <p:font typeface="Average"/>
      <p:regular r:id="rId30"/>
    </p:embeddedFont>
    <p:embeddedFont>
      <p:font typeface="Oswald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74E1C07-C454-4937-B2EC-9761711D3D2D}">
  <a:tblStyle styleId="{B74E1C07-C454-4937-B2EC-9761711D3D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0EADD6D-47CA-4064-AF53-011C33EA3FD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Nunito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avenPro-regular.fntdata"/><Relationship Id="rId27" Type="http://schemas.openxmlformats.org/officeDocument/2006/relationships/font" Target="fonts/Nuni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avenPr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swald-regular.fntdata"/><Relationship Id="rId30" Type="http://schemas.openxmlformats.org/officeDocument/2006/relationships/font" Target="fonts/Average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Oswald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9ef92ef2bf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9ef92ef2bf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9ef92ef2bf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9ef92ef2bf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0a22a9e9d2_2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0a22a9e9d2_2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f6b9f6a2ca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f6b9f6a2c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c6f980f9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c6f980f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9ef92ef2bf_0_1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9ef92ef2b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0a22a9e9d2_2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20a22a9e9d2_2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9ef92ef2bf_0_1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9ef92ef2bf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0a22a9e9d2_2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0a22a9e9d2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0a22a9e9d2_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0a22a9e9d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0a22a9e9d2_2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0a22a9e9d2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c6f980f91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c6f980f9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0a22a9e9d2_2_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0a22a9e9d2_2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2e737ff15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2e737ff15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2e737ff15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2e737ff15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0a22a9e9d2_2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0a22a9e9d2_2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13.png"/><Relationship Id="rId5" Type="http://schemas.openxmlformats.org/officeDocument/2006/relationships/image" Target="../media/image21.png"/><Relationship Id="rId6" Type="http://schemas.openxmlformats.org/officeDocument/2006/relationships/image" Target="../media/image24.png"/><Relationship Id="rId7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19.png"/><Relationship Id="rId6" Type="http://schemas.openxmlformats.org/officeDocument/2006/relationships/image" Target="../media/image18.png"/><Relationship Id="rId7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kaggle.com/c/hubmap-kidney-segmentation" TargetMode="External"/><Relationship Id="rId4" Type="http://schemas.openxmlformats.org/officeDocument/2006/relationships/hyperlink" Target="https://www.kaggle.com/datasets/iafoss/hubmap-256x256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967700" y="1635288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Segmentation of HUBMAP Kidney data</a:t>
            </a:r>
            <a:endParaRPr sz="43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Rajashree Dahal</a:t>
            </a:r>
            <a:endParaRPr/>
          </a:p>
        </p:txBody>
      </p:sp>
      <p:sp>
        <p:nvSpPr>
          <p:cNvPr id="279" name="Google Shape;279;p1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0" name="Google Shape;360;p22"/>
          <p:cNvGraphicFramePr/>
          <p:nvPr/>
        </p:nvGraphicFramePr>
        <p:xfrm>
          <a:off x="0" y="892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{B74E1C07-C454-4937-B2EC-9761711D3D2D}</a:tableStyleId>
              </a:tblPr>
              <a:tblGrid>
                <a:gridCol w="932225"/>
                <a:gridCol w="676800"/>
                <a:gridCol w="644175"/>
                <a:gridCol w="790950"/>
                <a:gridCol w="790950"/>
                <a:gridCol w="1035575"/>
              </a:tblGrid>
              <a:tr h="2559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model</a:t>
                      </a:r>
                      <a:endParaRPr b="1"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Precision</a:t>
                      </a:r>
                      <a:endParaRPr b="1"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Recall</a:t>
                      </a:r>
                      <a:endParaRPr b="1"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Dice loss</a:t>
                      </a:r>
                      <a:endParaRPr b="1"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Val Dice coefficient</a:t>
                      </a:r>
                      <a:endParaRPr b="1"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Pixel_wise test accuracy</a:t>
                      </a:r>
                      <a:endParaRPr b="1"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</a:tr>
              <a:tr h="2559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Baseline model</a:t>
                      </a:r>
                      <a:endParaRPr b="1"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91.84%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88.98%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0.1318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0.8682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97.15%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</a:tr>
              <a:tr h="2559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model_individual</a:t>
                      </a:r>
                      <a:endParaRPr b="1"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91.42%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86.78%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0.1407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0.8593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97.12%</a:t>
                      </a:r>
                      <a:endParaRPr sz="1050">
                        <a:solidFill>
                          <a:srgbClr val="D5D5D5"/>
                        </a:solidFill>
                        <a:highlight>
                          <a:srgbClr val="383838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63500" marB="63500" marR="63500" marL="63500"/>
                </a:tc>
              </a:tr>
              <a:tr h="2559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model_batch50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91.24%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85.34%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0.1754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0.8246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97.15%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</a:tr>
              <a:tr h="2559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model_batch500</a:t>
                      </a:r>
                      <a:endParaRPr b="1" sz="10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89.54%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78.54%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0.2142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0.7858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97.16%</a:t>
                      </a:r>
                      <a:endParaRPr sz="1000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361" name="Google Shape;361;p22"/>
          <p:cNvSpPr txBox="1"/>
          <p:nvPr/>
        </p:nvSpPr>
        <p:spPr>
          <a:xfrm>
            <a:off x="266975" y="264750"/>
            <a:ext cx="84846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2800">
                <a:latin typeface="Oswald"/>
                <a:ea typeface="Oswald"/>
                <a:cs typeface="Oswald"/>
                <a:sym typeface="Oswald"/>
              </a:rPr>
              <a:t>Evaluation</a:t>
            </a:r>
            <a:endParaRPr sz="2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62" name="Google Shape;362;p2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63" name="Google Shape;363;p22"/>
          <p:cNvGraphicFramePr/>
          <p:nvPr/>
        </p:nvGraphicFramePr>
        <p:xfrm>
          <a:off x="4918750" y="8535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{90EADD6D-47CA-4064-AF53-011C33EA3FDA}</a:tableStyleId>
              </a:tblPr>
              <a:tblGrid>
                <a:gridCol w="1103625"/>
                <a:gridCol w="627100"/>
                <a:gridCol w="717875"/>
                <a:gridCol w="816200"/>
                <a:gridCol w="816200"/>
              </a:tblGrid>
              <a:tr h="378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TP</a:t>
                      </a:r>
                      <a:endParaRPr b="1" sz="1050">
                        <a:solidFill>
                          <a:srgbClr val="D5D5D5"/>
                        </a:solidFill>
                        <a:highlight>
                          <a:srgbClr val="383838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FP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8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/>
                        <a:t>Baseline model</a:t>
                      </a:r>
                      <a:endParaRPr b="1"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74595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45840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109818627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3176074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8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/>
                        <a:t>model_individual</a:t>
                      </a:r>
                      <a:endParaRPr b="1"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44580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46955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109821270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3202331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8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/>
                        <a:t>model_batch50</a:t>
                      </a:r>
                      <a:endParaRPr b="1"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66420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40826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109826506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3181384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8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/>
                        <a:t>model_batch500</a:t>
                      </a:r>
                      <a:endParaRPr b="1"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137642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97239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109768819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3111436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8383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64" name="Google Shape;3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41125"/>
            <a:ext cx="1865474" cy="175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3350" y="3171894"/>
            <a:ext cx="1865474" cy="1752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4600" y="3141125"/>
            <a:ext cx="2041400" cy="191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40100" y="3147750"/>
            <a:ext cx="2034350" cy="191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3"/>
          <p:cNvSpPr txBox="1"/>
          <p:nvPr/>
        </p:nvSpPr>
        <p:spPr>
          <a:xfrm>
            <a:off x="274525" y="204250"/>
            <a:ext cx="8484600" cy="7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Oswald"/>
                <a:ea typeface="Oswald"/>
                <a:cs typeface="Oswald"/>
                <a:sym typeface="Oswald"/>
              </a:rPr>
              <a:t>Prediction</a:t>
            </a:r>
            <a:endParaRPr sz="2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73" name="Google Shape;373;p23"/>
          <p:cNvSpPr/>
          <p:nvPr/>
        </p:nvSpPr>
        <p:spPr>
          <a:xfrm>
            <a:off x="2846025" y="2420550"/>
            <a:ext cx="1308600" cy="64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Pre processing</a:t>
            </a:r>
            <a:endParaRPr sz="1100"/>
          </a:p>
        </p:txBody>
      </p:sp>
      <p:cxnSp>
        <p:nvCxnSpPr>
          <p:cNvPr id="374" name="Google Shape;374;p23"/>
          <p:cNvCxnSpPr/>
          <p:nvPr/>
        </p:nvCxnSpPr>
        <p:spPr>
          <a:xfrm>
            <a:off x="2271225" y="2851050"/>
            <a:ext cx="57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5" name="Google Shape;375;p23"/>
          <p:cNvSpPr txBox="1"/>
          <p:nvPr/>
        </p:nvSpPr>
        <p:spPr>
          <a:xfrm>
            <a:off x="2170875" y="2387088"/>
            <a:ext cx="7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Input</a:t>
            </a:r>
            <a:endParaRPr sz="12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6" name="Google Shape;376;p23"/>
          <p:cNvSpPr/>
          <p:nvPr/>
        </p:nvSpPr>
        <p:spPr>
          <a:xfrm>
            <a:off x="4511125" y="1558650"/>
            <a:ext cx="1308600" cy="64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Trained model_individual model</a:t>
            </a:r>
            <a:endParaRPr sz="1100"/>
          </a:p>
        </p:txBody>
      </p:sp>
      <p:cxnSp>
        <p:nvCxnSpPr>
          <p:cNvPr id="377" name="Google Shape;377;p23"/>
          <p:cNvCxnSpPr>
            <a:stCxn id="376" idx="3"/>
          </p:cNvCxnSpPr>
          <p:nvPr/>
        </p:nvCxnSpPr>
        <p:spPr>
          <a:xfrm>
            <a:off x="5819725" y="1883550"/>
            <a:ext cx="5655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8" name="Google Shape;378;p23"/>
          <p:cNvSpPr txBox="1"/>
          <p:nvPr/>
        </p:nvSpPr>
        <p:spPr>
          <a:xfrm>
            <a:off x="5744450" y="1221913"/>
            <a:ext cx="7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Output</a:t>
            </a:r>
            <a:endParaRPr sz="12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9" name="Google Shape;379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0" name="Google Shape;3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22109"/>
            <a:ext cx="2259850" cy="1204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2725" y="135409"/>
            <a:ext cx="1069925" cy="1156492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3"/>
          <p:cNvSpPr/>
          <p:nvPr/>
        </p:nvSpPr>
        <p:spPr>
          <a:xfrm>
            <a:off x="4321625" y="4168650"/>
            <a:ext cx="1308600" cy="64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Trained model batch500</a:t>
            </a:r>
            <a:endParaRPr sz="1100"/>
          </a:p>
        </p:txBody>
      </p:sp>
      <p:cxnSp>
        <p:nvCxnSpPr>
          <p:cNvPr id="383" name="Google Shape;383;p23"/>
          <p:cNvCxnSpPr>
            <a:endCxn id="382" idx="1"/>
          </p:cNvCxnSpPr>
          <p:nvPr/>
        </p:nvCxnSpPr>
        <p:spPr>
          <a:xfrm>
            <a:off x="3500225" y="4493250"/>
            <a:ext cx="8214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4" name="Google Shape;384;p23"/>
          <p:cNvCxnSpPr/>
          <p:nvPr/>
        </p:nvCxnSpPr>
        <p:spPr>
          <a:xfrm>
            <a:off x="5630225" y="4493550"/>
            <a:ext cx="63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5" name="Google Shape;385;p23"/>
          <p:cNvSpPr txBox="1"/>
          <p:nvPr/>
        </p:nvSpPr>
        <p:spPr>
          <a:xfrm>
            <a:off x="5674400" y="4141925"/>
            <a:ext cx="7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Output</a:t>
            </a:r>
            <a:endParaRPr sz="12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6" name="Google Shape;386;p23"/>
          <p:cNvSpPr/>
          <p:nvPr/>
        </p:nvSpPr>
        <p:spPr>
          <a:xfrm>
            <a:off x="4452288" y="2973038"/>
            <a:ext cx="1308600" cy="64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Trained model batch50</a:t>
            </a:r>
            <a:endParaRPr sz="1100"/>
          </a:p>
        </p:txBody>
      </p:sp>
      <p:cxnSp>
        <p:nvCxnSpPr>
          <p:cNvPr id="387" name="Google Shape;387;p23"/>
          <p:cNvCxnSpPr/>
          <p:nvPr/>
        </p:nvCxnSpPr>
        <p:spPr>
          <a:xfrm>
            <a:off x="3804700" y="3346850"/>
            <a:ext cx="66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8" name="Google Shape;388;p23"/>
          <p:cNvCxnSpPr/>
          <p:nvPr/>
        </p:nvCxnSpPr>
        <p:spPr>
          <a:xfrm>
            <a:off x="5744450" y="3381162"/>
            <a:ext cx="63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9" name="Google Shape;389;p23"/>
          <p:cNvSpPr txBox="1"/>
          <p:nvPr/>
        </p:nvSpPr>
        <p:spPr>
          <a:xfrm>
            <a:off x="5744450" y="2935325"/>
            <a:ext cx="7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Output</a:t>
            </a:r>
            <a:endParaRPr sz="12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90" name="Google Shape;390;p23"/>
          <p:cNvSpPr/>
          <p:nvPr/>
        </p:nvSpPr>
        <p:spPr>
          <a:xfrm>
            <a:off x="4473613" y="371325"/>
            <a:ext cx="1308600" cy="64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Trained baseline model</a:t>
            </a:r>
            <a:endParaRPr sz="1100"/>
          </a:p>
        </p:txBody>
      </p:sp>
      <p:cxnSp>
        <p:nvCxnSpPr>
          <p:cNvPr id="391" name="Google Shape;391;p23"/>
          <p:cNvCxnSpPr/>
          <p:nvPr/>
        </p:nvCxnSpPr>
        <p:spPr>
          <a:xfrm>
            <a:off x="3759313" y="696225"/>
            <a:ext cx="71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2" name="Google Shape;392;p23"/>
          <p:cNvCxnSpPr/>
          <p:nvPr/>
        </p:nvCxnSpPr>
        <p:spPr>
          <a:xfrm>
            <a:off x="5784787" y="718925"/>
            <a:ext cx="63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3" name="Google Shape;393;p23"/>
          <p:cNvSpPr txBox="1"/>
          <p:nvPr/>
        </p:nvSpPr>
        <p:spPr>
          <a:xfrm>
            <a:off x="5714713" y="204250"/>
            <a:ext cx="7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Output</a:t>
            </a:r>
            <a:endParaRPr sz="12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94" name="Google Shape;394;p23"/>
          <p:cNvCxnSpPr/>
          <p:nvPr/>
        </p:nvCxnSpPr>
        <p:spPr>
          <a:xfrm>
            <a:off x="3759325" y="701100"/>
            <a:ext cx="0" cy="170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23"/>
          <p:cNvCxnSpPr/>
          <p:nvPr/>
        </p:nvCxnSpPr>
        <p:spPr>
          <a:xfrm flipH="1" rot="10800000">
            <a:off x="3900025" y="1881900"/>
            <a:ext cx="6111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6" name="Google Shape;396;p23"/>
          <p:cNvCxnSpPr/>
          <p:nvPr/>
        </p:nvCxnSpPr>
        <p:spPr>
          <a:xfrm flipH="1">
            <a:off x="3901113" y="1895150"/>
            <a:ext cx="1200" cy="52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23"/>
          <p:cNvCxnSpPr/>
          <p:nvPr/>
        </p:nvCxnSpPr>
        <p:spPr>
          <a:xfrm rot="10800000">
            <a:off x="3804700" y="3074450"/>
            <a:ext cx="0" cy="27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23"/>
          <p:cNvCxnSpPr>
            <a:endCxn id="373" idx="2"/>
          </p:cNvCxnSpPr>
          <p:nvPr/>
        </p:nvCxnSpPr>
        <p:spPr>
          <a:xfrm rot="10800000">
            <a:off x="3500325" y="3070350"/>
            <a:ext cx="0" cy="142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9" name="Google Shape;399;p23"/>
          <p:cNvSpPr txBox="1"/>
          <p:nvPr/>
        </p:nvSpPr>
        <p:spPr>
          <a:xfrm>
            <a:off x="0" y="3526325"/>
            <a:ext cx="30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baseline image 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0" name="Google Shape;400;p23"/>
          <p:cNvSpPr txBox="1"/>
          <p:nvPr/>
        </p:nvSpPr>
        <p:spPr>
          <a:xfrm>
            <a:off x="7466963" y="645400"/>
            <a:ext cx="165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Nunito"/>
                <a:ea typeface="Nunito"/>
                <a:cs typeface="Nunito"/>
                <a:sym typeface="Nunito"/>
              </a:rPr>
              <a:t>Corresponding reduced</a:t>
            </a:r>
            <a:r>
              <a:rPr b="1" lang="en" sz="1000">
                <a:latin typeface="Nunito"/>
                <a:ea typeface="Nunito"/>
                <a:cs typeface="Nunito"/>
                <a:sym typeface="Nunito"/>
              </a:rPr>
              <a:t> image tested with corresponding models</a:t>
            </a:r>
            <a:endParaRPr b="1" sz="1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01" name="Google Shape;40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6650" y="1315736"/>
            <a:ext cx="1220849" cy="1153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6660" y="2553687"/>
            <a:ext cx="1220840" cy="120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77863" y="3807160"/>
            <a:ext cx="1178425" cy="1288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9" name="Google Shape;4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550" y="0"/>
            <a:ext cx="5847811" cy="104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49025"/>
            <a:ext cx="5816701" cy="97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5537" y="2045675"/>
            <a:ext cx="5847782" cy="104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5475" y="4143750"/>
            <a:ext cx="5847801" cy="10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5487" y="3094726"/>
            <a:ext cx="5847712" cy="104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5"/>
          <p:cNvSpPr txBox="1"/>
          <p:nvPr>
            <p:ph type="title"/>
          </p:nvPr>
        </p:nvSpPr>
        <p:spPr>
          <a:xfrm>
            <a:off x="3653550" y="2285400"/>
            <a:ext cx="183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419" name="Google Shape;419;p2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6"/>
          <p:cNvSpPr txBox="1"/>
          <p:nvPr>
            <p:ph type="title"/>
          </p:nvPr>
        </p:nvSpPr>
        <p:spPr>
          <a:xfrm>
            <a:off x="311700" y="570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25" name="Google Shape;425;p26"/>
          <p:cNvSpPr txBox="1"/>
          <p:nvPr>
            <p:ph idx="1" type="body"/>
          </p:nvPr>
        </p:nvSpPr>
        <p:spPr>
          <a:xfrm>
            <a:off x="311700" y="1513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This project aims to facilitate doctors and other medical professionals by saving their time by automatically segment the kidney in functional level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Segmentation model captures glomeruli cell with precision of 91.84% and recall of 88.98% and dice coefficient of 0.8682.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Further improvement is required.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Further research can be carried out integrating weighted average of each model to give the final prediction.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7"/>
          <p:cNvSpPr txBox="1"/>
          <p:nvPr>
            <p:ph type="title"/>
          </p:nvPr>
        </p:nvSpPr>
        <p:spPr>
          <a:xfrm>
            <a:off x="311700" y="570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432" name="Google Shape;432;p27"/>
          <p:cNvSpPr txBox="1"/>
          <p:nvPr>
            <p:ph idx="1" type="body"/>
          </p:nvPr>
        </p:nvSpPr>
        <p:spPr>
          <a:xfrm>
            <a:off x="531075" y="1202675"/>
            <a:ext cx="8520600" cy="3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29257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/>
              <a:t>Is there any probability of data leakage</a:t>
            </a:r>
            <a:r>
              <a:rPr lang="en"/>
              <a:t> ?</a:t>
            </a:r>
            <a:endParaRPr/>
          </a:p>
          <a:p>
            <a:pPr indent="-28273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As far as I know, there is no leaking in case of model training. But in case of plotting model prediction, there might be a case of data leakage.</a:t>
            </a:r>
            <a:endParaRPr/>
          </a:p>
          <a:p>
            <a:pPr indent="-29257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/>
              <a:t>What technologies will we be using to implement this as a real world system?</a:t>
            </a:r>
            <a:endParaRPr/>
          </a:p>
          <a:p>
            <a:pPr indent="-282733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Web framework: Create user interface for the system</a:t>
            </a:r>
            <a:endParaRPr/>
          </a:p>
          <a:p>
            <a:pPr indent="-282733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Database Management System: To store data generated by this system</a:t>
            </a:r>
            <a:endParaRPr/>
          </a:p>
          <a:p>
            <a:pPr indent="-282733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Containerization Tools: To deploy this system in a scalable and portable way, there will be need of containerization tools such as Docker or Kubernetes</a:t>
            </a:r>
            <a:endParaRPr/>
          </a:p>
          <a:p>
            <a:pPr indent="-29257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/>
              <a:t>What enhancements can we do to this?</a:t>
            </a:r>
            <a:endParaRPr/>
          </a:p>
          <a:p>
            <a:pPr indent="-282733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Implement preprocessing effect for balancing the loss due to edge effect</a:t>
            </a:r>
            <a:endParaRPr/>
          </a:p>
          <a:p>
            <a:pPr indent="-282733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Augment the image to be predicted, do prediction and de</a:t>
            </a:r>
            <a:r>
              <a:rPr lang="en"/>
              <a:t>augment</a:t>
            </a:r>
            <a:r>
              <a:rPr lang="en"/>
              <a:t> the predictions and give weighted </a:t>
            </a:r>
            <a:r>
              <a:rPr lang="en"/>
              <a:t>average</a:t>
            </a:r>
            <a:r>
              <a:rPr lang="en"/>
              <a:t> of the predictions as the final prediction 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(Tigoudern &amp; Alami Merrouni, 2021).</a:t>
            </a:r>
            <a:endParaRPr/>
          </a:p>
          <a:p>
            <a:pPr indent="-29257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/>
              <a:t>How are we going to predict on PCs implemented dataset, what are you going to do with batches?</a:t>
            </a:r>
            <a:endParaRPr/>
          </a:p>
          <a:p>
            <a:pPr indent="-28273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This  is why prediction on non-reduced image was carried out. Highly dependent on use case scenario.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3716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439" name="Google Shape;439;p28"/>
          <p:cNvSpPr txBox="1"/>
          <p:nvPr>
            <p:ph idx="1" type="body"/>
          </p:nvPr>
        </p:nvSpPr>
        <p:spPr>
          <a:xfrm>
            <a:off x="1303800" y="1331250"/>
            <a:ext cx="7030500" cy="32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i="1" lang="en" sz="1500">
                <a:solidFill>
                  <a:srgbClr val="05103E"/>
                </a:solidFill>
                <a:highlight>
                  <a:srgbClr val="FFFFFF"/>
                </a:highlight>
              </a:rPr>
              <a:t>HuBMAP - Hacking the Kidney | Kaggle</a:t>
            </a:r>
            <a:r>
              <a:rPr lang="en" sz="1500">
                <a:solidFill>
                  <a:srgbClr val="05103E"/>
                </a:solidFill>
                <a:highlight>
                  <a:srgbClr val="FFFFFF"/>
                </a:highlight>
              </a:rPr>
              <a:t>. (n.d.). </a:t>
            </a:r>
            <a:r>
              <a:rPr lang="en" sz="1500" u="sng">
                <a:solidFill>
                  <a:srgbClr val="0563C1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https://www.kaggle.com/c/hubmap-kidney-segmentation</a:t>
            </a:r>
            <a:endParaRPr sz="1500" u="sng">
              <a:solidFill>
                <a:srgbClr val="0563C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5103E"/>
                </a:solidFill>
                <a:highlight>
                  <a:srgbClr val="FFFFFF"/>
                </a:highlight>
              </a:rPr>
              <a:t> </a:t>
            </a:r>
            <a:endParaRPr sz="1500">
              <a:solidFill>
                <a:srgbClr val="05103E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i="1" lang="en" sz="1500">
                <a:solidFill>
                  <a:srgbClr val="05103E"/>
                </a:solidFill>
                <a:highlight>
                  <a:srgbClr val="FFFFFF"/>
                </a:highlight>
              </a:rPr>
              <a:t>HuBMAP 256x256</a:t>
            </a:r>
            <a:r>
              <a:rPr lang="en" sz="1500">
                <a:solidFill>
                  <a:srgbClr val="05103E"/>
                </a:solidFill>
                <a:highlight>
                  <a:srgbClr val="FFFFFF"/>
                </a:highlight>
              </a:rPr>
              <a:t>. (2021, March 10). Kaggle. </a:t>
            </a:r>
            <a:r>
              <a:rPr lang="en" sz="1500" u="sng">
                <a:solidFill>
                  <a:srgbClr val="0563C1"/>
                </a:solidFill>
                <a:highlight>
                  <a:srgbClr val="FFFFFF"/>
                </a:highlight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https://www.kaggle.com/datasets/iafoss/hubmap-256x256</a:t>
            </a:r>
            <a:endParaRPr sz="1500" u="sng">
              <a:solidFill>
                <a:srgbClr val="0563C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5103E"/>
                </a:solidFill>
                <a:highlight>
                  <a:srgbClr val="FFFFFF"/>
                </a:highlight>
              </a:rPr>
              <a:t> </a:t>
            </a:r>
            <a:endParaRPr sz="1500">
              <a:solidFill>
                <a:srgbClr val="05103E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5103E"/>
              </a:buClr>
              <a:buSzPts val="1500"/>
              <a:buChar char="❖"/>
            </a:pPr>
            <a:r>
              <a:rPr lang="en" sz="1500">
                <a:solidFill>
                  <a:srgbClr val="05103E"/>
                </a:solidFill>
                <a:highlight>
                  <a:srgbClr val="FFFFFF"/>
                </a:highlight>
              </a:rPr>
              <a:t>Tigoudern, A., &amp; Alami Merrouni, A. (2021). HubMap-Hacking the Kidney. Ecole Nationale des Sciences Appliquées de berrechid.</a:t>
            </a:r>
            <a:endParaRPr sz="1500">
              <a:solidFill>
                <a:srgbClr val="05103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9"/>
          <p:cNvSpPr txBox="1"/>
          <p:nvPr>
            <p:ph type="title"/>
          </p:nvPr>
        </p:nvSpPr>
        <p:spPr>
          <a:xfrm>
            <a:off x="3653550" y="2285400"/>
            <a:ext cx="183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446" name="Google Shape;446;p2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idx="2" type="body"/>
          </p:nvPr>
        </p:nvSpPr>
        <p:spPr>
          <a:xfrm>
            <a:off x="311700" y="810625"/>
            <a:ext cx="415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Objectives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Introduction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Problem Statement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Dataset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Methodology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Results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Conclusion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285" name="Google Shape;285;p1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Outline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idx="2" type="body"/>
          </p:nvPr>
        </p:nvSpPr>
        <p:spPr>
          <a:xfrm>
            <a:off x="281425" y="1354325"/>
            <a:ext cx="415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Identify and segment the glomeruli in human kidney images using U-net Segmentation Model and obtain maximum possible values of performance metrics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Compare and analyze performance of different PCs applied to the same model </a:t>
            </a:r>
            <a:endParaRPr i="1"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Reduce the dimension of the data such that computation complexity decreases.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291" name="Google Shape;291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8975" y="1263176"/>
            <a:ext cx="3765023" cy="251125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1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Objectives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idx="2" type="body"/>
          </p:nvPr>
        </p:nvSpPr>
        <p:spPr>
          <a:xfrm>
            <a:off x="311700" y="815500"/>
            <a:ext cx="415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en" sz="1500">
                <a:solidFill>
                  <a:schemeClr val="dk1"/>
                </a:solidFill>
              </a:rPr>
              <a:t>Attempt to simulate creation of framework for mapping the human body at the level of glomeruli functional tissue units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Can be considered as Big Data in terms of 5Vs – Volume, Value, Variety, Velocity, and Veracity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299" name="Google Shape;299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" name="Google Shape;300;p16"/>
          <p:cNvSpPr/>
          <p:nvPr/>
        </p:nvSpPr>
        <p:spPr>
          <a:xfrm>
            <a:off x="4945375" y="968850"/>
            <a:ext cx="1192500" cy="505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Volume</a:t>
            </a:r>
            <a:endParaRPr/>
          </a:p>
        </p:txBody>
      </p:sp>
      <p:sp>
        <p:nvSpPr>
          <p:cNvPr id="301" name="Google Shape;301;p16"/>
          <p:cNvSpPr/>
          <p:nvPr/>
        </p:nvSpPr>
        <p:spPr>
          <a:xfrm>
            <a:off x="7824525" y="1637500"/>
            <a:ext cx="1152900" cy="505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Veracity</a:t>
            </a:r>
            <a:endParaRPr/>
          </a:p>
        </p:txBody>
      </p:sp>
      <p:sp>
        <p:nvSpPr>
          <p:cNvPr id="302" name="Google Shape;302;p16"/>
          <p:cNvSpPr/>
          <p:nvPr/>
        </p:nvSpPr>
        <p:spPr>
          <a:xfrm>
            <a:off x="6707525" y="277000"/>
            <a:ext cx="637800" cy="5385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5V</a:t>
            </a:r>
            <a:endParaRPr b="1"/>
          </a:p>
        </p:txBody>
      </p:sp>
      <p:sp>
        <p:nvSpPr>
          <p:cNvPr id="303" name="Google Shape;303;p16"/>
          <p:cNvSpPr/>
          <p:nvPr/>
        </p:nvSpPr>
        <p:spPr>
          <a:xfrm>
            <a:off x="6473225" y="2565900"/>
            <a:ext cx="1152900" cy="505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Velocity</a:t>
            </a:r>
            <a:endParaRPr/>
          </a:p>
        </p:txBody>
      </p:sp>
      <p:sp>
        <p:nvSpPr>
          <p:cNvPr id="304" name="Google Shape;304;p16"/>
          <p:cNvSpPr/>
          <p:nvPr/>
        </p:nvSpPr>
        <p:spPr>
          <a:xfrm>
            <a:off x="5197550" y="1781700"/>
            <a:ext cx="1152900" cy="505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Variety</a:t>
            </a:r>
            <a:endParaRPr/>
          </a:p>
        </p:txBody>
      </p:sp>
      <p:sp>
        <p:nvSpPr>
          <p:cNvPr id="305" name="Google Shape;305;p16"/>
          <p:cNvSpPr/>
          <p:nvPr/>
        </p:nvSpPr>
        <p:spPr>
          <a:xfrm>
            <a:off x="7991100" y="916650"/>
            <a:ext cx="1152900" cy="505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Value</a:t>
            </a:r>
            <a:endParaRPr/>
          </a:p>
        </p:txBody>
      </p:sp>
      <p:cxnSp>
        <p:nvCxnSpPr>
          <p:cNvPr id="306" name="Google Shape;306;p16"/>
          <p:cNvCxnSpPr>
            <a:stCxn id="302" idx="3"/>
            <a:endCxn id="300" idx="7"/>
          </p:cNvCxnSpPr>
          <p:nvPr/>
        </p:nvCxnSpPr>
        <p:spPr>
          <a:xfrm flipH="1">
            <a:off x="5963329" y="736639"/>
            <a:ext cx="8376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16"/>
          <p:cNvCxnSpPr>
            <a:stCxn id="302" idx="4"/>
            <a:endCxn id="304" idx="7"/>
          </p:cNvCxnSpPr>
          <p:nvPr/>
        </p:nvCxnSpPr>
        <p:spPr>
          <a:xfrm flipH="1">
            <a:off x="6181625" y="815500"/>
            <a:ext cx="844800" cy="104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8" name="Google Shape;308;p16"/>
          <p:cNvCxnSpPr>
            <a:stCxn id="302" idx="4"/>
            <a:endCxn id="303" idx="0"/>
          </p:cNvCxnSpPr>
          <p:nvPr/>
        </p:nvCxnSpPr>
        <p:spPr>
          <a:xfrm>
            <a:off x="7026425" y="815500"/>
            <a:ext cx="23400" cy="175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9" name="Google Shape;309;p16"/>
          <p:cNvCxnSpPr>
            <a:stCxn id="302" idx="5"/>
            <a:endCxn id="305" idx="1"/>
          </p:cNvCxnSpPr>
          <p:nvPr/>
        </p:nvCxnSpPr>
        <p:spPr>
          <a:xfrm>
            <a:off x="7251921" y="736639"/>
            <a:ext cx="908100" cy="25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p16"/>
          <p:cNvCxnSpPr>
            <a:stCxn id="302" idx="4"/>
            <a:endCxn id="301" idx="1"/>
          </p:cNvCxnSpPr>
          <p:nvPr/>
        </p:nvCxnSpPr>
        <p:spPr>
          <a:xfrm>
            <a:off x="7026425" y="815500"/>
            <a:ext cx="966900" cy="89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1" name="Google Shape;311;p1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Introduction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7"/>
          <p:cNvSpPr txBox="1"/>
          <p:nvPr>
            <p:ph idx="2" type="body"/>
          </p:nvPr>
        </p:nvSpPr>
        <p:spPr>
          <a:xfrm>
            <a:off x="281425" y="863550"/>
            <a:ext cx="415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2258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➔"/>
            </a:pPr>
            <a:r>
              <a:rPr lang="en" sz="1600">
                <a:solidFill>
                  <a:schemeClr val="dk1"/>
                </a:solidFill>
              </a:rPr>
              <a:t>Add </a:t>
            </a:r>
            <a:r>
              <a:rPr lang="en" sz="1600">
                <a:solidFill>
                  <a:schemeClr val="dk1"/>
                </a:solidFill>
              </a:rPr>
              <a:t>insights</a:t>
            </a:r>
            <a:r>
              <a:rPr lang="en" sz="1600">
                <a:solidFill>
                  <a:schemeClr val="dk1"/>
                </a:solidFill>
              </a:rPr>
              <a:t> on world’s understanding of the connections between cell and tissue structure and function and human health.</a:t>
            </a:r>
            <a:endParaRPr sz="1350">
              <a:solidFill>
                <a:srgbClr val="000000"/>
              </a:solidFill>
              <a:highlight>
                <a:srgbClr val="F2F2F2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➔"/>
            </a:pPr>
            <a:r>
              <a:rPr lang="en" sz="1600">
                <a:solidFill>
                  <a:schemeClr val="dk1"/>
                </a:solidFill>
              </a:rPr>
              <a:t>The mapping can help researchers identify new targets for therapies and develop new diagnostic tools to better treat kidney diseases, which affects millions of people worldwide.</a:t>
            </a:r>
            <a:endParaRPr sz="1600">
              <a:solidFill>
                <a:schemeClr val="dk1"/>
              </a:solidFill>
            </a:endParaRPr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➔"/>
            </a:pPr>
            <a:r>
              <a:rPr lang="en" sz="1600">
                <a:solidFill>
                  <a:schemeClr val="dk1"/>
                </a:solidFill>
              </a:rPr>
              <a:t>Need of an expert to diagnose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317" name="Google Shape;317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8" name="Google Shape;318;p1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Problem Statement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8"/>
          <p:cNvSpPr txBox="1"/>
          <p:nvPr>
            <p:ph idx="2" type="body"/>
          </p:nvPr>
        </p:nvSpPr>
        <p:spPr>
          <a:xfrm>
            <a:off x="273875" y="575225"/>
            <a:ext cx="415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en" sz="1500">
                <a:solidFill>
                  <a:schemeClr val="dk1"/>
                </a:solidFill>
              </a:rPr>
              <a:t>Available in Kaggle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Original dataset: very large (&gt;500 MB-5GB) TIFF files with 10 such files.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en" sz="1500">
                <a:solidFill>
                  <a:schemeClr val="dk1"/>
                </a:solidFill>
              </a:rPr>
              <a:t>Used dataset: 9580 images with corresponding masks with 256*256 shapes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324" name="Google Shape;324;p1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5" name="Google Shape;3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0898" y="1552325"/>
            <a:ext cx="4923099" cy="25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18"/>
          <p:cNvSpPr txBox="1"/>
          <p:nvPr/>
        </p:nvSpPr>
        <p:spPr>
          <a:xfrm>
            <a:off x="5521700" y="4071125"/>
            <a:ext cx="252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Figure: sample of dataset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7" name="Google Shape;327;p1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Dataset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3" name="Google Shape;3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525" y="815626"/>
            <a:ext cx="3260075" cy="422777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1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Methodology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375" y="2780825"/>
            <a:ext cx="4775629" cy="236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03375"/>
            <a:ext cx="4355391" cy="227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8600" y="499445"/>
            <a:ext cx="4355399" cy="2281381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20"/>
          <p:cNvSpPr txBox="1"/>
          <p:nvPr/>
        </p:nvSpPr>
        <p:spPr>
          <a:xfrm>
            <a:off x="341975" y="-69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Results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4" name="Google Shape;344;p20"/>
          <p:cNvSpPr txBox="1"/>
          <p:nvPr/>
        </p:nvSpPr>
        <p:spPr>
          <a:xfrm>
            <a:off x="113450" y="3600450"/>
            <a:ext cx="163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PCs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0" name="Google Shape;35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3775"/>
            <a:ext cx="6073875" cy="151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00349"/>
            <a:ext cx="6073008" cy="142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21"/>
          <p:cNvSpPr txBox="1"/>
          <p:nvPr/>
        </p:nvSpPr>
        <p:spPr>
          <a:xfrm>
            <a:off x="311700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Results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53" name="Google Shape;353;p21"/>
          <p:cNvSpPr txBox="1"/>
          <p:nvPr/>
        </p:nvSpPr>
        <p:spPr>
          <a:xfrm>
            <a:off x="6928575" y="2767050"/>
            <a:ext cx="163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PCs continued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4" name="Google Shape;35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0625" y="3628650"/>
            <a:ext cx="4523249" cy="138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3700" y="3628650"/>
            <a:ext cx="1406925" cy="13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